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dec Pro" panose="020B0604020202020204" charset="0"/>
      <p:regular r:id="rId18"/>
    </p:embeddedFont>
    <p:embeddedFont>
      <p:font typeface="Codec Pro Bold" panose="020B0604020202020204" charset="0"/>
      <p:regular r:id="rId19"/>
    </p:embeddedFont>
    <p:embeddedFont>
      <p:font typeface="Codec Pro ExtraBold" panose="020B0604020202020204" charset="0"/>
      <p:regular r:id="rId20"/>
    </p:embeddedFont>
    <p:embeddedFont>
      <p:font typeface="Open Sans" panose="020B0606030504020204" pitchFamily="34" charset="0"/>
      <p:regular r:id="rId21"/>
    </p:embeddedFont>
    <p:embeddedFont>
      <p:font typeface="Open Sans Italics" panose="020B0604020202020204" charset="0"/>
      <p:regular r:id="rId22"/>
    </p:embeddedFont>
    <p:embeddedFont>
      <p:font typeface="Open Sans Light" panose="020B0306030504020204" pitchFamily="34" charset="0"/>
      <p:regular r:id="rId23"/>
      <p:italic r:id="rId24"/>
    </p:embeddedFont>
    <p:embeddedFont>
      <p:font typeface="Open Sans Light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-3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D7F278-CD26-4048-93EB-CF28D354655A}" type="datetimeFigureOut">
              <a:rPr lang="it-IT" smtClean="0"/>
              <a:t>16/12/2021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820C6-D26A-40E8-8CA1-037664CBC7F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2959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820C6-D26A-40E8-8CA1-037664CBC7F3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2458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9.svg"/><Relationship Id="rId7" Type="http://schemas.openxmlformats.org/officeDocument/2006/relationships/image" Target="../media/image6.sv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5.svg"/><Relationship Id="rId5" Type="http://schemas.openxmlformats.org/officeDocument/2006/relationships/image" Target="../media/image11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svg"/><Relationship Id="rId7" Type="http://schemas.openxmlformats.org/officeDocument/2006/relationships/image" Target="../media/image2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8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34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23028" y="-2129742"/>
            <a:ext cx="22460076" cy="1702882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737685" y="6563080"/>
            <a:ext cx="12039296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56720" y="259770"/>
            <a:ext cx="1762630" cy="17626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644884" y="259770"/>
            <a:ext cx="3262741" cy="176263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419350" y="3075501"/>
            <a:ext cx="12675967" cy="289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9"/>
              </a:lnSpc>
            </a:pPr>
            <a:r>
              <a:rPr lang="en-US" sz="6099">
                <a:solidFill>
                  <a:srgbClr val="FFFFFF"/>
                </a:solidFill>
                <a:latin typeface="Codec Pro ExtraBold"/>
              </a:rPr>
              <a:t>Definizione di un'interfaccia per la creazione e verifica dell'integrità di regole IFTTT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7771552"/>
            <a:ext cx="5093318" cy="1611441"/>
            <a:chOff x="0" y="0"/>
            <a:chExt cx="6791091" cy="2148589"/>
          </a:xfrm>
        </p:grpSpPr>
        <p:sp>
          <p:nvSpPr>
            <p:cNvPr id="8" name="TextBox 8"/>
            <p:cNvSpPr txBox="1"/>
            <p:nvPr/>
          </p:nvSpPr>
          <p:spPr>
            <a:xfrm>
              <a:off x="0" y="546642"/>
              <a:ext cx="6791091" cy="1601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>
                  <a:solidFill>
                    <a:srgbClr val="FFFFFF"/>
                  </a:solidFill>
                  <a:latin typeface="Codec Pro Bold"/>
                </a:rPr>
                <a:t>Prof. Vincenzo Deufemia</a:t>
              </a:r>
            </a:p>
            <a:p>
              <a:pPr algn="ctr">
                <a:lnSpc>
                  <a:spcPts val="4620"/>
                </a:lnSpc>
              </a:pPr>
              <a:r>
                <a:rPr lang="en-US" sz="3300">
                  <a:solidFill>
                    <a:srgbClr val="FFFFFF"/>
                  </a:solidFill>
                  <a:latin typeface="Codec Pro Bold"/>
                </a:rPr>
                <a:t>Dott. Bernardo Breve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6791091" cy="533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9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FFFFF"/>
                  </a:solidFill>
                  <a:latin typeface="Codec Pro"/>
                </a:rPr>
                <a:t>RELATORI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219700" y="453396"/>
            <a:ext cx="78486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 err="1">
                <a:solidFill>
                  <a:srgbClr val="FFFFFF"/>
                </a:solidFill>
                <a:latin typeface="Open Sans Light Bold"/>
              </a:rPr>
              <a:t>Dipartimento</a:t>
            </a:r>
            <a:r>
              <a:rPr lang="en-US" sz="2500" dirty="0">
                <a:solidFill>
                  <a:srgbClr val="FFFFFF"/>
                </a:solidFill>
                <a:latin typeface="Open Sans Light Bold"/>
              </a:rPr>
              <a:t> di Informatica</a:t>
            </a:r>
          </a:p>
          <a:p>
            <a:pPr algn="ctr">
              <a:lnSpc>
                <a:spcPts val="2800"/>
              </a:lnSpc>
            </a:pPr>
            <a:r>
              <a:rPr lang="en-US" sz="2500" dirty="0">
                <a:solidFill>
                  <a:srgbClr val="FFFFFF"/>
                </a:solidFill>
                <a:latin typeface="Open Sans Light"/>
              </a:rPr>
              <a:t>Corso di </a:t>
            </a:r>
            <a:r>
              <a:rPr lang="en-US" sz="2500" dirty="0" err="1">
                <a:solidFill>
                  <a:srgbClr val="FFFFFF"/>
                </a:solidFill>
                <a:latin typeface="Open Sans Light"/>
              </a:rPr>
              <a:t>Laurea</a:t>
            </a:r>
            <a:r>
              <a:rPr lang="en-US" sz="2500" dirty="0">
                <a:solidFill>
                  <a:srgbClr val="FFFFFF"/>
                </a:solidFill>
                <a:latin typeface="Open Sans Light"/>
              </a:rPr>
              <a:t> in </a:t>
            </a:r>
            <a:r>
              <a:rPr lang="en-US" sz="2500" dirty="0" err="1">
                <a:solidFill>
                  <a:srgbClr val="FFFFFF"/>
                </a:solidFill>
                <a:latin typeface="Open Sans Light"/>
              </a:rPr>
              <a:t>Scienze</a:t>
            </a:r>
            <a:r>
              <a:rPr lang="en-US" sz="2500" dirty="0">
                <a:solidFill>
                  <a:srgbClr val="FFFFFF"/>
                </a:solidFill>
                <a:latin typeface="Open Sans Light"/>
              </a:rPr>
              <a:t> e </a:t>
            </a:r>
            <a:r>
              <a:rPr lang="en-US" sz="2500" dirty="0" err="1">
                <a:solidFill>
                  <a:srgbClr val="FFFFFF"/>
                </a:solidFill>
                <a:latin typeface="Open Sans Light"/>
              </a:rPr>
              <a:t>Tecnologie</a:t>
            </a:r>
            <a:r>
              <a:rPr lang="en-US" sz="2500" dirty="0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Open Sans Light"/>
              </a:rPr>
              <a:t>Informatiche</a:t>
            </a:r>
            <a:endParaRPr lang="en-US" sz="2500" dirty="0">
              <a:solidFill>
                <a:srgbClr val="FFFFFF"/>
              </a:solidFill>
              <a:latin typeface="Open Sans Light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3443984" y="7771552"/>
            <a:ext cx="3815316" cy="1611441"/>
            <a:chOff x="0" y="0"/>
            <a:chExt cx="5087088" cy="214858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546642"/>
              <a:ext cx="5087088" cy="1601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>
                  <a:solidFill>
                    <a:srgbClr val="FFFFFF"/>
                  </a:solidFill>
                  <a:latin typeface="Codec Pro Bold"/>
                </a:rPr>
                <a:t>Pasquale Esposito</a:t>
              </a:r>
            </a:p>
            <a:p>
              <a:pPr algn="ctr">
                <a:lnSpc>
                  <a:spcPts val="4620"/>
                </a:lnSpc>
              </a:pPr>
              <a:r>
                <a:rPr lang="en-US" sz="3300">
                  <a:solidFill>
                    <a:srgbClr val="FFFFFF"/>
                  </a:solidFill>
                  <a:latin typeface="Codec Pro Bold"/>
                </a:rPr>
                <a:t>Matr. 0512105774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5087088" cy="533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9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FFFFF"/>
                  </a:solidFill>
                  <a:latin typeface="Codec Pro"/>
                </a:rPr>
                <a:t>CANDIDATO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469684" y="8377273"/>
            <a:ext cx="3348633" cy="35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Light"/>
              </a:rPr>
              <a:t>Anno Accademico 2020/2021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723185" y="3401743"/>
            <a:ext cx="1080398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Codec Pro ExtraBold"/>
              </a:rPr>
              <a:t>01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723185" y="3112936"/>
            <a:ext cx="8536115" cy="4464596"/>
            <a:chOff x="0" y="-85725"/>
            <a:chExt cx="11381487" cy="5952795"/>
          </a:xfrm>
        </p:grpSpPr>
        <p:sp>
          <p:nvSpPr>
            <p:cNvPr id="4" name="TextBox 4"/>
            <p:cNvSpPr txBox="1"/>
            <p:nvPr/>
          </p:nvSpPr>
          <p:spPr>
            <a:xfrm>
              <a:off x="1714369" y="-85725"/>
              <a:ext cx="9667118" cy="1300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Codec Pro"/>
                </a:rPr>
                <a:t>Importare</a:t>
              </a:r>
              <a:r>
                <a:rPr lang="en-US" sz="3000" dirty="0">
                  <a:solidFill>
                    <a:srgbClr val="FFFFFF"/>
                  </a:solidFill>
                  <a:latin typeface="Codec Pro"/>
                </a:rPr>
                <a:t> le </a:t>
              </a:r>
              <a:r>
                <a:rPr lang="en-US" sz="3000" dirty="0" err="1">
                  <a:solidFill>
                    <a:srgbClr val="FFFFFF"/>
                  </a:solidFill>
                  <a:latin typeface="Codec Pro"/>
                </a:rPr>
                <a:t>regole</a:t>
              </a:r>
              <a:r>
                <a:rPr lang="en-US" sz="3000" dirty="0">
                  <a:solidFill>
                    <a:srgbClr val="FFFFFF"/>
                  </a:solidFill>
                  <a:latin typeface="Codec Pro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Codec Pro"/>
                </a:rPr>
                <a:t>classificate</a:t>
              </a:r>
              <a:r>
                <a:rPr lang="en-US" sz="3000" dirty="0">
                  <a:solidFill>
                    <a:srgbClr val="FFFFFF"/>
                  </a:solidFill>
                  <a:latin typeface="Codec Pro"/>
                </a:rPr>
                <a:t> come “</a:t>
              </a:r>
              <a:r>
                <a:rPr lang="en-US" sz="3000" dirty="0" err="1">
                  <a:solidFill>
                    <a:srgbClr val="FFFFFF"/>
                  </a:solidFill>
                  <a:latin typeface="Codec Pro"/>
                </a:rPr>
                <a:t>innocue</a:t>
              </a:r>
              <a:r>
                <a:rPr lang="en-US" sz="3000" dirty="0">
                  <a:solidFill>
                    <a:srgbClr val="FFFFFF"/>
                  </a:solidFill>
                  <a:latin typeface="Codec Pro"/>
                </a:rPr>
                <a:t>” </a:t>
              </a:r>
              <a:r>
                <a:rPr lang="en-US" sz="3000" dirty="0" err="1">
                  <a:solidFill>
                    <a:srgbClr val="FFFFFF"/>
                  </a:solidFill>
                  <a:latin typeface="Codec Pro"/>
                </a:rPr>
                <a:t>nell'account</a:t>
              </a:r>
              <a:r>
                <a:rPr lang="en-US" sz="3000" dirty="0">
                  <a:solidFill>
                    <a:srgbClr val="FFFFFF"/>
                  </a:solidFill>
                  <a:latin typeface="Codec Pro"/>
                </a:rPr>
                <a:t> IFTTT </a:t>
              </a:r>
              <a:r>
                <a:rPr lang="en-US" sz="3000" dirty="0" err="1">
                  <a:solidFill>
                    <a:srgbClr val="FFFFFF"/>
                  </a:solidFill>
                  <a:latin typeface="Codec Pro"/>
                </a:rPr>
                <a:t>dell'utente</a:t>
              </a:r>
              <a:endParaRPr lang="en-US" sz="3000" dirty="0">
                <a:solidFill>
                  <a:srgbClr val="FFFFFF"/>
                </a:solidFill>
                <a:latin typeface="Codec Pr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714369" y="4511345"/>
              <a:ext cx="9667118" cy="135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Codec Pro"/>
                </a:rPr>
                <a:t>Scegliere il paradigma con cui creare le regole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714369" y="2212810"/>
              <a:ext cx="9667118" cy="1300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Codec Pro"/>
                </a:rPr>
                <a:t>Verificare</a:t>
              </a:r>
              <a:r>
                <a:rPr lang="en-US" sz="3000" dirty="0">
                  <a:solidFill>
                    <a:srgbClr val="FFFFFF"/>
                  </a:solidFill>
                  <a:latin typeface="Codec Pro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Codec Pro"/>
                </a:rPr>
                <a:t>regole</a:t>
              </a:r>
              <a:r>
                <a:rPr lang="en-US" sz="3000" dirty="0">
                  <a:solidFill>
                    <a:srgbClr val="FFFFFF"/>
                  </a:solidFill>
                  <a:latin typeface="Codec Pro"/>
                </a:rPr>
                <a:t> con </a:t>
              </a:r>
              <a:r>
                <a:rPr lang="en-US" sz="3000" dirty="0" err="1">
                  <a:solidFill>
                    <a:srgbClr val="FFFFFF"/>
                  </a:solidFill>
                  <a:latin typeface="Codec Pro"/>
                </a:rPr>
                <a:t>più</a:t>
              </a:r>
              <a:r>
                <a:rPr lang="en-US" sz="3000" dirty="0">
                  <a:solidFill>
                    <a:srgbClr val="FFFFFF"/>
                  </a:solidFill>
                  <a:latin typeface="Codec Pro"/>
                </a:rPr>
                <a:t> trigger e </a:t>
              </a:r>
              <a:r>
                <a:rPr lang="en-US" sz="3000" dirty="0" err="1">
                  <a:solidFill>
                    <a:srgbClr val="FFFFFF"/>
                  </a:solidFill>
                  <a:latin typeface="Codec Pro"/>
                </a:rPr>
                <a:t>più</a:t>
              </a:r>
              <a:r>
                <a:rPr lang="en-US" sz="3000" dirty="0">
                  <a:solidFill>
                    <a:srgbClr val="FFFFFF"/>
                  </a:solidFill>
                  <a:latin typeface="Codec Pro"/>
                </a:rPr>
                <a:t> action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1777917"/>
              <a:ext cx="11381487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0" y="4076452"/>
              <a:ext cx="11381487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8723185" y="5066628"/>
            <a:ext cx="1080398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dirty="0">
                <a:solidFill>
                  <a:srgbClr val="FFFFFF"/>
                </a:solidFill>
                <a:latin typeface="Codec Pro Extra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23185" y="6703355"/>
            <a:ext cx="1080398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Codec Pro Extra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531933"/>
            <a:ext cx="5639932" cy="288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Codec Pro ExtraBold"/>
              </a:rPr>
              <a:t>Sviluppi futuri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26641" y="4418008"/>
            <a:ext cx="9041865" cy="58689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42508" y="4505399"/>
            <a:ext cx="10202985" cy="1171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999">
                <a:solidFill>
                  <a:srgbClr val="272727"/>
                </a:solidFill>
                <a:latin typeface="Codec Pro ExtraBold"/>
              </a:rPr>
              <a:t>Grazie per l'attenzione!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895510" y="5570528"/>
            <a:ext cx="11362883" cy="737554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56720" y="259770"/>
            <a:ext cx="1762630" cy="17626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644884" y="259770"/>
            <a:ext cx="3262741" cy="176263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543204" y="7149564"/>
            <a:ext cx="3702288" cy="18511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128803">
            <a:off x="5494861" y="2055858"/>
            <a:ext cx="7298278" cy="382164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9010606" cy="2018042"/>
            <a:chOff x="0" y="0"/>
            <a:chExt cx="12014141" cy="2690723"/>
          </a:xfrm>
        </p:grpSpPr>
        <p:sp>
          <p:nvSpPr>
            <p:cNvPr id="4" name="TextBox 4"/>
            <p:cNvSpPr txBox="1"/>
            <p:nvPr/>
          </p:nvSpPr>
          <p:spPr>
            <a:xfrm>
              <a:off x="0" y="-142875"/>
              <a:ext cx="12014141" cy="1971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Codec Pro ExtraBold"/>
                </a:rPr>
                <a:t>Il contesto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84207"/>
              <a:ext cx="12014141" cy="806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Codec Pro"/>
                </a:rPr>
                <a:t>IoT e regole ECA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308920" y="3581315"/>
            <a:ext cx="5950380" cy="3124370"/>
            <a:chOff x="0" y="0"/>
            <a:chExt cx="7933839" cy="4165826"/>
          </a:xfrm>
        </p:grpSpPr>
        <p:sp>
          <p:nvSpPr>
            <p:cNvPr id="7" name="TextBox 7"/>
            <p:cNvSpPr txBox="1"/>
            <p:nvPr/>
          </p:nvSpPr>
          <p:spPr>
            <a:xfrm>
              <a:off x="0" y="2588778"/>
              <a:ext cx="7933839" cy="1577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Codec Pro"/>
                </a:rPr>
                <a:t>Rete di smart objects che comunicano tra loro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7933839" cy="24706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50"/>
                </a:lnSpc>
              </a:pPr>
              <a:r>
                <a:rPr lang="en-US" sz="5499">
                  <a:solidFill>
                    <a:srgbClr val="FFFFFF"/>
                  </a:solidFill>
                  <a:latin typeface="Codec Pro ExtraBold"/>
                </a:rPr>
                <a:t>IoT (Internet of Things)</a:t>
              </a:r>
            </a:p>
          </p:txBody>
        </p:sp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8CB40F16-16A1-4138-BAB5-81224382A3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142" y="5676900"/>
            <a:ext cx="4572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7261520"/>
            <a:ext cx="1365072" cy="19967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123672" y="7119891"/>
            <a:ext cx="1245265" cy="199678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128803">
            <a:off x="5494861" y="2055858"/>
            <a:ext cx="7298278" cy="382164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683251" y="7183052"/>
            <a:ext cx="1192419" cy="119241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368937" y="6720668"/>
            <a:ext cx="1087819" cy="38889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496536" y="7861091"/>
            <a:ext cx="1127407" cy="51438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041311" y="8550374"/>
            <a:ext cx="1360589" cy="707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Light"/>
              </a:rPr>
              <a:t>Non accade nulla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flipV="1">
            <a:off x="5177696" y="9258300"/>
            <a:ext cx="1087819" cy="38889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6753807" y="8873322"/>
            <a:ext cx="1051307" cy="101690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28700" y="1028700"/>
            <a:ext cx="9010606" cy="2018042"/>
            <a:chOff x="0" y="0"/>
            <a:chExt cx="12014141" cy="269072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42875"/>
              <a:ext cx="12014141" cy="1971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Codec Pro ExtraBold"/>
                </a:rPr>
                <a:t>Il contesto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884207"/>
              <a:ext cx="12014141" cy="806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Codec Pro"/>
                </a:rPr>
                <a:t>IoT e regole ECA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308920" y="3746291"/>
            <a:ext cx="5950380" cy="2794418"/>
            <a:chOff x="0" y="0"/>
            <a:chExt cx="7933839" cy="372589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378309"/>
              <a:ext cx="7933839" cy="2347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Codec Pro"/>
                </a:rPr>
                <a:t>Paradigma di definizione di regole formato da Event Condition Action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42875"/>
              <a:ext cx="7933839" cy="1260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50"/>
                </a:lnSpc>
              </a:pPr>
              <a:r>
                <a:rPr lang="en-US" sz="5499">
                  <a:solidFill>
                    <a:srgbClr val="FFFFFF"/>
                  </a:solidFill>
                  <a:latin typeface="Codec Pro ExtraBold"/>
                </a:rPr>
                <a:t>Modello ECA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383136" y="7019866"/>
            <a:ext cx="1492901" cy="70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Light"/>
              </a:rPr>
              <a:t>L'evento si è verificato?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31462" y="7262952"/>
            <a:ext cx="1492901" cy="70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Light"/>
              </a:rPr>
              <a:t>Esegui l'azione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648376" y="6715116"/>
            <a:ext cx="195858" cy="35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Light"/>
              </a:rPr>
              <a:t>Sì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42708" y="9334148"/>
            <a:ext cx="332036" cy="35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Light"/>
              </a:rPr>
              <a:t>No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128803">
            <a:off x="5494861" y="2055858"/>
            <a:ext cx="7298278" cy="382164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244775">
            <a:off x="1167195" y="4329834"/>
            <a:ext cx="3786090" cy="139612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830033">
            <a:off x="972084" y="6942667"/>
            <a:ext cx="3062458" cy="13961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830290">
            <a:off x="14102131" y="744963"/>
            <a:ext cx="2434669" cy="20402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566930">
            <a:off x="4446392" y="7359107"/>
            <a:ext cx="3110090" cy="217706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1939821">
            <a:off x="5843930" y="3051195"/>
            <a:ext cx="2773426" cy="277342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28700" y="1028700"/>
            <a:ext cx="9010606" cy="2018042"/>
            <a:chOff x="0" y="0"/>
            <a:chExt cx="12014141" cy="2690723"/>
          </a:xfrm>
        </p:grpSpPr>
        <p:sp>
          <p:nvSpPr>
            <p:cNvPr id="9" name="TextBox 9"/>
            <p:cNvSpPr txBox="1"/>
            <p:nvPr/>
          </p:nvSpPr>
          <p:spPr>
            <a:xfrm>
              <a:off x="0" y="-142875"/>
              <a:ext cx="12014141" cy="1971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Codec Pro ExtraBold"/>
                </a:rPr>
                <a:t>Il contesto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884207"/>
              <a:ext cx="12014141" cy="806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Codec Pro"/>
                </a:rPr>
                <a:t>IoT e regole ECA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08920" y="3585870"/>
            <a:ext cx="5950380" cy="4280169"/>
            <a:chOff x="0" y="0"/>
            <a:chExt cx="7933839" cy="570689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588778"/>
              <a:ext cx="7933839" cy="3118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Codec Pro"/>
                </a:rPr>
                <a:t>Esistono molte applicazioni web e mobile che permettono la definizione di regole ECA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42875"/>
              <a:ext cx="7933839" cy="24706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50"/>
                </a:lnSpc>
              </a:pPr>
              <a:r>
                <a:rPr lang="en-US" sz="5499">
                  <a:solidFill>
                    <a:srgbClr val="FFFFFF"/>
                  </a:solidFill>
                  <a:latin typeface="Codec Pro ExtraBold"/>
                </a:rPr>
                <a:t>Siti web e regole ECA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958" y="-4696406"/>
            <a:ext cx="18383917" cy="78883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981020">
            <a:off x="6333099" y="5156846"/>
            <a:ext cx="1507736" cy="68790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039754" y="6102049"/>
            <a:ext cx="417260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3000">
                <a:solidFill>
                  <a:srgbClr val="FFFFFF"/>
                </a:solidFill>
                <a:latin typeface="Codec Pro Bold"/>
              </a:rPr>
              <a:t>Violazione di integrità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789936" flipV="1">
            <a:off x="10831231" y="5160902"/>
            <a:ext cx="1507736" cy="68790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196821" y="3018940"/>
            <a:ext cx="2141515" cy="186506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5468258" y="3191966"/>
            <a:ext cx="7559277" cy="1519013"/>
            <a:chOff x="0" y="0"/>
            <a:chExt cx="10079035" cy="2025350"/>
          </a:xfrm>
        </p:grpSpPr>
        <p:sp>
          <p:nvSpPr>
            <p:cNvPr id="8" name="TextBox 8"/>
            <p:cNvSpPr txBox="1"/>
            <p:nvPr/>
          </p:nvSpPr>
          <p:spPr>
            <a:xfrm>
              <a:off x="0" y="942834"/>
              <a:ext cx="10079035" cy="1082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400">
                  <a:solidFill>
                    <a:srgbClr val="FFFFFF"/>
                  </a:solidFill>
                  <a:latin typeface="Codec Pro"/>
                </a:rPr>
                <a:t>Alcune regole ECA possono essere potenzialmente pericolose e causare: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10079035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</a:pPr>
              <a:r>
                <a:rPr lang="en-US" sz="3000">
                  <a:solidFill>
                    <a:srgbClr val="FFFFFF"/>
                  </a:solidFill>
                  <a:latin typeface="Codec Pro Bold"/>
                </a:rPr>
                <a:t>Pericolosità delle regole ECA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885825"/>
            <a:ext cx="5954370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Codec Pro ExtraBold"/>
              </a:rPr>
              <a:t>L'obiettivo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75646" y="6102049"/>
            <a:ext cx="452537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3000">
                <a:solidFill>
                  <a:srgbClr val="FFFFFF"/>
                </a:solidFill>
                <a:latin typeface="Codec Pro Bold"/>
              </a:rPr>
              <a:t>Violazione di segretezza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95951" y="7317035"/>
            <a:ext cx="13096097" cy="1396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L'obiettivo è quello di mostrare la potenziale pericolosità delle regole IFTTT agli utenti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958" y="-4696406"/>
            <a:ext cx="18383917" cy="78883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841976" y="3416548"/>
            <a:ext cx="4108726" cy="455811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85825"/>
            <a:ext cx="6664393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Codec Pro ExtraBold"/>
              </a:rPr>
              <a:t>Come fare?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603556"/>
            <a:ext cx="8433536" cy="2107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Creare un'interfaccia visuale che permetta all'utente di creare e verificare regole IFTTT!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958" y="-4696406"/>
            <a:ext cx="18383917" cy="788837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3522169"/>
            <a:ext cx="14156382" cy="4333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9" lvl="1" indent="-377829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ns"/>
              </a:rPr>
              <a:t>Basato su BERT</a:t>
            </a:r>
          </a:p>
          <a:p>
            <a:pPr marL="755659" lvl="1" indent="-377829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ns"/>
              </a:rPr>
              <a:t>Classifica le regole in quattro classi:</a:t>
            </a:r>
          </a:p>
          <a:p>
            <a:pPr marL="1511317" lvl="2" indent="-503772" algn="just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Open Sans"/>
              </a:rPr>
              <a:t>Innocua</a:t>
            </a:r>
          </a:p>
          <a:p>
            <a:pPr marL="1511317" lvl="2" indent="-503772" algn="just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Open Sans"/>
              </a:rPr>
              <a:t>Violazione della privacy dell'utente</a:t>
            </a:r>
          </a:p>
          <a:p>
            <a:pPr marL="1511317" lvl="2" indent="-503772" algn="just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Open Sans"/>
              </a:rPr>
              <a:t>Attacco fisico</a:t>
            </a:r>
          </a:p>
          <a:p>
            <a:pPr marL="1511317" lvl="2" indent="-503772" algn="just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Open Sans"/>
              </a:rPr>
              <a:t>Attacco cybersecurity</a:t>
            </a:r>
          </a:p>
          <a:p>
            <a:pPr marL="755659" lvl="1" indent="-377829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ns"/>
              </a:rPr>
              <a:t>La classificazione viene effettuata etichettando il </a:t>
            </a:r>
            <a:r>
              <a:rPr lang="en-US" sz="3500">
                <a:solidFill>
                  <a:srgbClr val="FFFFFF"/>
                </a:solidFill>
                <a:latin typeface="Open Sans Italics"/>
              </a:rPr>
              <a:t>trigger </a:t>
            </a:r>
            <a:r>
              <a:rPr lang="en-US" sz="3500">
                <a:solidFill>
                  <a:srgbClr val="FFFFFF"/>
                </a:solidFill>
                <a:latin typeface="Open Sans"/>
              </a:rPr>
              <a:t>e l'</a:t>
            </a:r>
            <a:r>
              <a:rPr lang="en-US" sz="3500">
                <a:solidFill>
                  <a:srgbClr val="FFFFFF"/>
                </a:solidFill>
                <a:latin typeface="Open Sans Italics"/>
              </a:rPr>
              <a:t>action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85825"/>
            <a:ext cx="10907158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Codec Pro ExtraBold"/>
              </a:rPr>
              <a:t>Il classificatore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97D125C-5F02-40E6-A0A2-4D64F36E2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3191966"/>
            <a:ext cx="4622800" cy="3467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82074">
            <a:off x="1463412" y="-1954815"/>
            <a:ext cx="15361176" cy="15530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14350" y="90787"/>
            <a:ext cx="17259300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Codec Pro ExtraBold"/>
              </a:rPr>
              <a:t>L'interfaccia</a:t>
            </a:r>
          </a:p>
        </p:txBody>
      </p:sp>
      <p:pic>
        <p:nvPicPr>
          <p:cNvPr id="6" name="vlc-record-2021-12-15-19h49m05s-2021-11-11 15-59-05.mkv-">
            <a:hlinkClick r:id="" action="ppaction://media"/>
            <a:extLst>
              <a:ext uri="{FF2B5EF4-FFF2-40B4-BE49-F238E27FC236}">
                <a16:creationId xmlns:a16="http://schemas.microsoft.com/office/drawing/2014/main" id="{5EA62676-24D2-46F3-8F54-0DC0C0E42E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01800" y="1697181"/>
            <a:ext cx="14884397" cy="83724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82074">
            <a:off x="1463412" y="-1954815"/>
            <a:ext cx="15361176" cy="15530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75870" y="200025"/>
            <a:ext cx="7536260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Codec Pro ExtraBold"/>
              </a:rPr>
              <a:t>L'interfaccia</a:t>
            </a:r>
          </a:p>
        </p:txBody>
      </p:sp>
      <p:pic>
        <p:nvPicPr>
          <p:cNvPr id="5" name="2021-12-15 19-26-41">
            <a:hlinkClick r:id="" action="ppaction://media"/>
            <a:extLst>
              <a:ext uri="{FF2B5EF4-FFF2-40B4-BE49-F238E27FC236}">
                <a16:creationId xmlns:a16="http://schemas.microsoft.com/office/drawing/2014/main" id="{AD81BCAF-152B-409A-8EBD-7B0DAD6DC4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01801" y="1697182"/>
            <a:ext cx="14884398" cy="83724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234</Words>
  <Application>Microsoft Office PowerPoint</Application>
  <PresentationFormat>Personalizzato</PresentationFormat>
  <Paragraphs>54</Paragraphs>
  <Slides>11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21" baseType="lpstr">
      <vt:lpstr>Calibri</vt:lpstr>
      <vt:lpstr>Open Sans Light Bold</vt:lpstr>
      <vt:lpstr>Codec Pro Bold</vt:lpstr>
      <vt:lpstr>Open Sans Italics</vt:lpstr>
      <vt:lpstr>Codec Pro</vt:lpstr>
      <vt:lpstr>Open Sans Light</vt:lpstr>
      <vt:lpstr>Arial</vt:lpstr>
      <vt:lpstr>Codec Pro ExtraBold</vt:lpstr>
      <vt:lpstr>Open Sans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Tesi</dc:title>
  <cp:lastModifiedBy>PASQUALE ESPOSITO</cp:lastModifiedBy>
  <cp:revision>6</cp:revision>
  <dcterms:created xsi:type="dcterms:W3CDTF">2006-08-16T00:00:00Z</dcterms:created>
  <dcterms:modified xsi:type="dcterms:W3CDTF">2021-12-16T12:02:33Z</dcterms:modified>
  <dc:identifier>DAEyPJReQm0</dc:identifier>
</cp:coreProperties>
</file>